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5" r:id="rId7"/>
    <p:sldId id="266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 varScale="1">
        <p:scale>
          <a:sx n="79" d="100"/>
          <a:sy n="79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2023-2445-450B-B6D4-C36E8C4AEA69}" type="datetimeFigureOut">
              <a:rPr lang="ro-RO" smtClean="0"/>
              <a:pPr/>
              <a:t>26.01.2016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72E3-6255-4695-BEE7-7DB094A14871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62151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b="1" dirty="0" err="1" smtClean="0">
                <a:solidFill>
                  <a:srgbClr val="FFFF00"/>
                </a:solidFill>
              </a:rPr>
              <a:t>var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ro-RO" dirty="0" smtClean="0"/>
              <a:t>a:integer)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A:=a*a;</a:t>
            </a:r>
          </a:p>
          <a:p>
            <a:pPr algn="ctr"/>
            <a:r>
              <a:rPr lang="en-US" dirty="0" smtClean="0"/>
              <a:t>End;</a:t>
            </a:r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chemă logică: Operație manuală 5"/>
          <p:cNvSpPr/>
          <p:nvPr/>
        </p:nvSpPr>
        <p:spPr>
          <a:xfrm>
            <a:off x="3357554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714380" cy="57148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00" dirty="0" smtClean="0"/>
              <a:t>b </a:t>
            </a:r>
            <a:r>
              <a:rPr lang="ro-RO" sz="1000" dirty="0" err="1" smtClean="0"/>
              <a:t>vagy</a:t>
            </a:r>
            <a:r>
              <a:rPr lang="ro-RO" sz="1000" dirty="0" smtClean="0"/>
              <a:t> a</a:t>
            </a:r>
            <a:endParaRPr lang="ro-RO" sz="1000" dirty="0"/>
          </a:p>
        </p:txBody>
      </p:sp>
      <p:sp>
        <p:nvSpPr>
          <p:cNvPr id="9" name="Oval 8"/>
          <p:cNvSpPr/>
          <p:nvPr/>
        </p:nvSpPr>
        <p:spPr>
          <a:xfrm>
            <a:off x="642910" y="0"/>
            <a:ext cx="785818" cy="7143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rgbClr val="FF0000"/>
                </a:solidFill>
              </a:rPr>
              <a:t>a,b</a:t>
            </a:r>
            <a:endParaRPr lang="ro-RO" b="1" dirty="0">
              <a:solidFill>
                <a:srgbClr val="FF0000"/>
              </a:solidFill>
            </a:endParaRPr>
          </a:p>
        </p:txBody>
      </p:sp>
      <p:sp>
        <p:nvSpPr>
          <p:cNvPr id="10" name="CasetăText 9"/>
          <p:cNvSpPr txBox="1"/>
          <p:nvPr/>
        </p:nvSpPr>
        <p:spPr>
          <a:xfrm>
            <a:off x="546565" y="5363190"/>
            <a:ext cx="42087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F</a:t>
            </a:r>
            <a:r>
              <a:rPr lang="hu-HU" sz="5400" dirty="0" smtClean="0"/>
              <a:t>őprogram</a:t>
            </a:r>
            <a:endParaRPr lang="ro-RO" sz="5400" dirty="0"/>
          </a:p>
        </p:txBody>
      </p:sp>
      <p:sp>
        <p:nvSpPr>
          <p:cNvPr id="11" name="CasetăText 10"/>
          <p:cNvSpPr txBox="1"/>
          <p:nvPr/>
        </p:nvSpPr>
        <p:spPr>
          <a:xfrm>
            <a:off x="1428728" y="2714620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 smtClean="0"/>
              <a:t>Eljárás</a:t>
            </a:r>
            <a:endParaRPr lang="ro-RO" sz="6000" dirty="0"/>
          </a:p>
        </p:txBody>
      </p:sp>
      <p:sp>
        <p:nvSpPr>
          <p:cNvPr id="12" name="Dreptunghi rotunjit 11"/>
          <p:cNvSpPr/>
          <p:nvPr/>
        </p:nvSpPr>
        <p:spPr>
          <a:xfrm>
            <a:off x="285720" y="-142900"/>
            <a:ext cx="5715040" cy="114298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 smtClean="0"/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Deklaratív rész: Globális változók, az </a:t>
            </a:r>
            <a:r>
              <a:rPr lang="hu-HU" b="1" dirty="0" smtClean="0">
                <a:solidFill>
                  <a:srgbClr val="FF0000"/>
                </a:solidFill>
              </a:rPr>
              <a:t>a</a:t>
            </a:r>
            <a:r>
              <a:rPr lang="hu-HU" dirty="0" smtClean="0"/>
              <a:t> nem ekvivalens a formális </a:t>
            </a:r>
            <a:r>
              <a:rPr lang="hu-HU" dirty="0" smtClean="0">
                <a:solidFill>
                  <a:srgbClr val="FFFF00"/>
                </a:solidFill>
              </a:rPr>
              <a:t>a</a:t>
            </a:r>
            <a:r>
              <a:rPr lang="hu-HU" dirty="0" smtClean="0"/>
              <a:t>-val</a:t>
            </a:r>
            <a:endParaRPr lang="ro-RO" dirty="0"/>
          </a:p>
        </p:txBody>
      </p:sp>
      <p:sp>
        <p:nvSpPr>
          <p:cNvPr id="13" name="Dreptunghi rotunjit 12"/>
          <p:cNvSpPr/>
          <p:nvPr/>
        </p:nvSpPr>
        <p:spPr>
          <a:xfrm>
            <a:off x="714757" y="957545"/>
            <a:ext cx="7500990" cy="3571900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4" name="Dreptunghi rotunjit 13"/>
          <p:cNvSpPr/>
          <p:nvPr/>
        </p:nvSpPr>
        <p:spPr>
          <a:xfrm>
            <a:off x="292892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5" name="CasetăText 14"/>
          <p:cNvSpPr txBox="1"/>
          <p:nvPr/>
        </p:nvSpPr>
        <p:spPr>
          <a:xfrm>
            <a:off x="4143372" y="3995678"/>
            <a:ext cx="3000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endParaRPr lang="ro-RO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ro-RO" dirty="0" smtClean="0">
                <a:solidFill>
                  <a:srgbClr val="00B0F0"/>
                </a:solidFill>
              </a:rPr>
              <a:t>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</a:p>
          <a:p>
            <a:r>
              <a:rPr lang="en-US" dirty="0" smtClean="0"/>
              <a:t>Write(a</a:t>
            </a:r>
            <a:r>
              <a:rPr lang="en-US" dirty="0" smtClean="0"/>
              <a:t>);</a:t>
            </a:r>
            <a:r>
              <a:rPr lang="ro-RO" dirty="0" smtClean="0"/>
              <a:t> </a:t>
            </a:r>
            <a:r>
              <a:rPr lang="en-US" dirty="0" smtClean="0"/>
              <a:t>Write(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hu-HU" dirty="0" smtClean="0"/>
          </a:p>
          <a:p>
            <a:r>
              <a:rPr lang="hu-HU" dirty="0" smtClean="0"/>
              <a:t>End.</a:t>
            </a:r>
            <a:endParaRPr lang="ro-RO" dirty="0"/>
          </a:p>
        </p:txBody>
      </p:sp>
      <p:cxnSp>
        <p:nvCxnSpPr>
          <p:cNvPr id="17" name="Conector drept cu săgeată 16"/>
          <p:cNvCxnSpPr/>
          <p:nvPr/>
        </p:nvCxnSpPr>
        <p:spPr>
          <a:xfrm flipV="1">
            <a:off x="5214942" y="4214818"/>
            <a:ext cx="2928958" cy="157163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572396" y="3071810"/>
            <a:ext cx="142876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</a:t>
            </a:r>
            <a:r>
              <a:rPr lang="hu-HU" dirty="0" smtClean="0"/>
              <a:t>á</a:t>
            </a:r>
            <a:r>
              <a:rPr lang="en-US" dirty="0" err="1" smtClean="0"/>
              <a:t>lis</a:t>
            </a:r>
            <a:r>
              <a:rPr lang="hu-HU" dirty="0" smtClean="0"/>
              <a:t> </a:t>
            </a:r>
            <a:r>
              <a:rPr lang="hu-HU" b="1" dirty="0" smtClean="0">
                <a:solidFill>
                  <a:srgbClr val="FF0000"/>
                </a:solidFill>
              </a:rPr>
              <a:t>a</a:t>
            </a:r>
            <a:r>
              <a:rPr lang="hu-HU" dirty="0" smtClean="0"/>
              <a:t> változó</a:t>
            </a:r>
            <a:endParaRPr lang="ro-RO" dirty="0"/>
          </a:p>
        </p:txBody>
      </p:sp>
      <p:cxnSp>
        <p:nvCxnSpPr>
          <p:cNvPr id="21" name="Conector drept cu săgeată 20"/>
          <p:cNvCxnSpPr/>
          <p:nvPr/>
        </p:nvCxnSpPr>
        <p:spPr>
          <a:xfrm flipV="1">
            <a:off x="5214942" y="1142984"/>
            <a:ext cx="1357322" cy="785818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reptunghi 21"/>
          <p:cNvSpPr/>
          <p:nvPr/>
        </p:nvSpPr>
        <p:spPr>
          <a:xfrm>
            <a:off x="6572264" y="64291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b="1" dirty="0" smtClean="0">
                <a:solidFill>
                  <a:srgbClr val="FFFF00"/>
                </a:solidFill>
              </a:rPr>
              <a:t>a </a:t>
            </a:r>
            <a:r>
              <a:rPr lang="hu-HU" dirty="0" smtClean="0"/>
              <a:t>paraméter</a:t>
            </a:r>
            <a:endParaRPr lang="ro-RO" dirty="0"/>
          </a:p>
        </p:txBody>
      </p:sp>
      <p:sp>
        <p:nvSpPr>
          <p:cNvPr id="18" name="Oval 17"/>
          <p:cNvSpPr/>
          <p:nvPr/>
        </p:nvSpPr>
        <p:spPr>
          <a:xfrm>
            <a:off x="7143768" y="4500570"/>
            <a:ext cx="178595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Aktu</a:t>
            </a:r>
            <a:r>
              <a:rPr lang="hu-HU" dirty="0" smtClean="0"/>
              <a:t>ális</a:t>
            </a:r>
          </a:p>
          <a:p>
            <a:pPr algn="ctr"/>
            <a:r>
              <a:rPr lang="hu-HU" dirty="0" smtClean="0"/>
              <a:t> </a:t>
            </a:r>
            <a:r>
              <a:rPr lang="hu-HU" b="1" dirty="0" smtClean="0">
                <a:solidFill>
                  <a:srgbClr val="00B0F0"/>
                </a:solidFill>
              </a:rPr>
              <a:t>a, b</a:t>
            </a:r>
            <a:r>
              <a:rPr lang="hu-HU" dirty="0" smtClean="0">
                <a:solidFill>
                  <a:srgbClr val="00B0F0"/>
                </a:solidFill>
              </a:rPr>
              <a:t> </a:t>
            </a:r>
            <a:r>
              <a:rPr lang="hu-HU" dirty="0" smtClean="0"/>
              <a:t>paraméter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22415 C -0.00417 0.1307 -0.00122 0.03724 -1.94444E-6 3.83993E-7 " pathEditMode="relative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7429552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smtClean="0"/>
              <a:t>Procedure negyzetre(</a:t>
            </a:r>
            <a:r>
              <a:rPr lang="en-US" dirty="0"/>
              <a:t>b</a:t>
            </a:r>
            <a:r>
              <a:rPr lang="en-US" dirty="0" smtClean="0"/>
              <a:t>:integer;Var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real;a:integer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dirty="0" smtClean="0"/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rotunjit 11"/>
          <p:cNvSpPr/>
          <p:nvPr/>
        </p:nvSpPr>
        <p:spPr>
          <a:xfrm>
            <a:off x="214282" y="71438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a,b,</a:t>
            </a:r>
            <a:r>
              <a:rPr lang="hu-HU" dirty="0" smtClean="0">
                <a:solidFill>
                  <a:srgbClr val="FF0000"/>
                </a:solidFill>
              </a:rPr>
              <a:t>x</a:t>
            </a:r>
            <a:r>
              <a:rPr lang="hu-HU" dirty="0" smtClean="0"/>
              <a:t>:integer</a:t>
            </a:r>
            <a:r>
              <a:rPr lang="hu-HU" dirty="0" smtClean="0"/>
              <a:t>;</a:t>
            </a:r>
            <a:endParaRPr lang="en-US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:real;</a:t>
            </a:r>
            <a:r>
              <a:rPr lang="hu-HU" dirty="0" smtClean="0"/>
              <a:t> </a:t>
            </a:r>
            <a:endParaRPr lang="ro-RO" dirty="0"/>
          </a:p>
        </p:txBody>
      </p:sp>
      <p:sp>
        <p:nvSpPr>
          <p:cNvPr id="2" name="Ellipszis 1"/>
          <p:cNvSpPr/>
          <p:nvPr/>
        </p:nvSpPr>
        <p:spPr>
          <a:xfrm>
            <a:off x="2065153" y="2689976"/>
            <a:ext cx="642942" cy="592356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x</a:t>
            </a:r>
            <a:endParaRPr lang="hu-HU" dirty="0">
              <a:solidFill>
                <a:schemeClr val="tx1"/>
              </a:solidFill>
            </a:endParaRPr>
          </a:p>
        </p:txBody>
      </p:sp>
      <p:cxnSp>
        <p:nvCxnSpPr>
          <p:cNvPr id="11" name="Egyenes összekötő nyíllal 10"/>
          <p:cNvCxnSpPr/>
          <p:nvPr/>
        </p:nvCxnSpPr>
        <p:spPr>
          <a:xfrm flipV="1">
            <a:off x="6084168" y="928670"/>
            <a:ext cx="648072" cy="1276194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églalap 11"/>
          <p:cNvSpPr/>
          <p:nvPr/>
        </p:nvSpPr>
        <p:spPr>
          <a:xfrm>
            <a:off x="6732240" y="214290"/>
            <a:ext cx="212604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x</a:t>
            </a:r>
            <a:r>
              <a:rPr lang="hu-HU" dirty="0" smtClean="0"/>
              <a:t> paraméter ,</a:t>
            </a:r>
            <a:r>
              <a:rPr lang="hu-HU" dirty="0" err="1" smtClean="0"/>
              <a:t>cimszerint</a:t>
            </a:r>
            <a:endParaRPr lang="hu-HU" dirty="0"/>
          </a:p>
        </p:txBody>
      </p:sp>
      <p:cxnSp>
        <p:nvCxnSpPr>
          <p:cNvPr id="14" name="Egyenes összekötő nyíllal 13"/>
          <p:cNvCxnSpPr/>
          <p:nvPr/>
        </p:nvCxnSpPr>
        <p:spPr>
          <a:xfrm>
            <a:off x="6732240" y="2393149"/>
            <a:ext cx="1440160" cy="2404003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>
            <a:off x="4788024" y="2393149"/>
            <a:ext cx="3007236" cy="2404003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églalap 16"/>
          <p:cNvSpPr/>
          <p:nvPr/>
        </p:nvSpPr>
        <p:spPr>
          <a:xfrm>
            <a:off x="7092280" y="4908442"/>
            <a:ext cx="205172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 </a:t>
            </a:r>
            <a:r>
              <a:rPr lang="hu-HU" dirty="0" smtClean="0"/>
              <a:t>paraméter,</a:t>
            </a:r>
            <a:r>
              <a:rPr lang="hu-HU" dirty="0" err="1" smtClean="0"/>
              <a:t>értékszerint</a:t>
            </a:r>
            <a:endParaRPr lang="hu-HU" dirty="0"/>
          </a:p>
        </p:txBody>
      </p:sp>
      <p:sp>
        <p:nvSpPr>
          <p:cNvPr id="15" name="Ellipszis 21"/>
          <p:cNvSpPr/>
          <p:nvPr/>
        </p:nvSpPr>
        <p:spPr>
          <a:xfrm>
            <a:off x="4643438" y="142852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x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18" name="Dreptunghi rotunjit 17"/>
          <p:cNvSpPr/>
          <p:nvPr/>
        </p:nvSpPr>
        <p:spPr>
          <a:xfrm>
            <a:off x="642910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9" name="CasetăText 18"/>
          <p:cNvSpPr txBox="1"/>
          <p:nvPr/>
        </p:nvSpPr>
        <p:spPr>
          <a:xfrm>
            <a:off x="1857356" y="4112319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write(x:5:2);</a:t>
            </a:r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20" name="Schemă logică: Operație manuală 19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1" name="Oval 20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285984" y="-24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Schemă logică: Operație manuală 22"/>
          <p:cNvSpPr/>
          <p:nvPr/>
        </p:nvSpPr>
        <p:spPr>
          <a:xfrm>
            <a:off x="3286116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62151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smtClean="0"/>
              <a:t>a:integer; </a:t>
            </a:r>
            <a:r>
              <a:rPr lang="en-US" b="1" dirty="0" err="1" smtClean="0">
                <a:solidFill>
                  <a:srgbClr val="FFFF00"/>
                </a:solidFill>
              </a:rPr>
              <a:t>var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b</a:t>
            </a:r>
            <a:r>
              <a:rPr lang="ro-RO" dirty="0" smtClean="0"/>
              <a:t>:</a:t>
            </a:r>
            <a:r>
              <a:rPr lang="ro-RO" dirty="0" err="1" smtClean="0"/>
              <a:t>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b:=a*a;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chemă logică: Operație manuală 5"/>
          <p:cNvSpPr/>
          <p:nvPr/>
        </p:nvSpPr>
        <p:spPr>
          <a:xfrm>
            <a:off x="350043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</a:t>
            </a:r>
            <a:endParaRPr lang="ro-RO" dirty="0"/>
          </a:p>
        </p:txBody>
      </p:sp>
      <p:sp>
        <p:nvSpPr>
          <p:cNvPr id="9" name="Oval 8"/>
          <p:cNvSpPr/>
          <p:nvPr/>
        </p:nvSpPr>
        <p:spPr>
          <a:xfrm>
            <a:off x="3643306" y="214290"/>
            <a:ext cx="428628" cy="428628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</a:t>
            </a:r>
            <a:endParaRPr lang="ro-RO" dirty="0"/>
          </a:p>
        </p:txBody>
      </p:sp>
      <p:sp>
        <p:nvSpPr>
          <p:cNvPr id="10" name="Dreptunghi rotunjit 9"/>
          <p:cNvSpPr/>
          <p:nvPr/>
        </p:nvSpPr>
        <p:spPr>
          <a:xfrm>
            <a:off x="357158" y="-24"/>
            <a:ext cx="5572164" cy="928670"/>
          </a:xfrm>
          <a:prstGeom prst="roundRect">
            <a:avLst>
              <a:gd name="adj" fmla="val 9353"/>
            </a:avLst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  <a:p>
            <a:pPr algn="r"/>
            <a:r>
              <a:rPr lang="hu-HU" dirty="0" smtClean="0"/>
              <a:t>Deklaratív rész: </a:t>
            </a:r>
          </a:p>
          <a:p>
            <a:r>
              <a:rPr lang="hu-HU" dirty="0" smtClean="0"/>
              <a:t>Globális változók: var a,b: integer</a:t>
            </a:r>
            <a:r>
              <a:rPr lang="en-US" dirty="0" smtClean="0"/>
              <a:t>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Vagy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</a:t>
            </a:r>
            <a:r>
              <a:rPr lang="hu-HU" dirty="0" smtClean="0"/>
              <a:t> </a:t>
            </a:r>
            <a:r>
              <a:rPr lang="en-US" dirty="0" smtClean="0"/>
              <a:t>integer;</a:t>
            </a:r>
          </a:p>
          <a:p>
            <a:endParaRPr lang="ro-RO" dirty="0"/>
          </a:p>
        </p:txBody>
      </p:sp>
      <p:sp>
        <p:nvSpPr>
          <p:cNvPr id="11" name="Dreptunghi rotunjit 10"/>
          <p:cNvSpPr/>
          <p:nvPr/>
        </p:nvSpPr>
        <p:spPr>
          <a:xfrm>
            <a:off x="785786" y="857232"/>
            <a:ext cx="7500990" cy="278608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12" name="Conector drept cu săgeată 11"/>
          <p:cNvCxnSpPr/>
          <p:nvPr/>
        </p:nvCxnSpPr>
        <p:spPr>
          <a:xfrm flipV="1">
            <a:off x="4500562" y="1142984"/>
            <a:ext cx="2071702" cy="857256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reptunghi 12"/>
          <p:cNvSpPr/>
          <p:nvPr/>
        </p:nvSpPr>
        <p:spPr>
          <a:xfrm>
            <a:off x="6572264" y="642918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b="1" dirty="0" smtClean="0">
                <a:solidFill>
                  <a:srgbClr val="FFFF00"/>
                </a:solidFill>
              </a:rPr>
              <a:t>a </a:t>
            </a:r>
            <a:r>
              <a:rPr lang="hu-HU" dirty="0" smtClean="0"/>
              <a:t>paraméter</a:t>
            </a:r>
            <a:r>
              <a:rPr lang="en-US" dirty="0" smtClean="0"/>
              <a:t>, </a:t>
            </a:r>
            <a:r>
              <a:rPr lang="hu-HU" dirty="0" smtClean="0">
                <a:solidFill>
                  <a:srgbClr val="002060"/>
                </a:solidFill>
              </a:rPr>
              <a:t>értékszerint</a:t>
            </a:r>
            <a:endParaRPr lang="ro-RO" dirty="0">
              <a:solidFill>
                <a:srgbClr val="002060"/>
              </a:solidFill>
            </a:endParaRPr>
          </a:p>
        </p:txBody>
      </p:sp>
      <p:sp>
        <p:nvSpPr>
          <p:cNvPr id="14" name="Dreptunghi 13"/>
          <p:cNvSpPr/>
          <p:nvPr/>
        </p:nvSpPr>
        <p:spPr>
          <a:xfrm>
            <a:off x="6786578" y="1285860"/>
            <a:ext cx="23574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en-US" b="1" dirty="0" smtClean="0">
                <a:solidFill>
                  <a:srgbClr val="FFFF00"/>
                </a:solidFill>
              </a:rPr>
              <a:t>b</a:t>
            </a:r>
            <a:r>
              <a:rPr lang="hu-HU" b="1" dirty="0" smtClean="0">
                <a:solidFill>
                  <a:srgbClr val="FFFF00"/>
                </a:solidFill>
              </a:rPr>
              <a:t> </a:t>
            </a:r>
            <a:r>
              <a:rPr lang="hu-HU" dirty="0" smtClean="0"/>
              <a:t>paraméter, </a:t>
            </a:r>
            <a:r>
              <a:rPr lang="hu-HU" dirty="0" smtClean="0">
                <a:solidFill>
                  <a:srgbClr val="002060"/>
                </a:solidFill>
              </a:rPr>
              <a:t>címszerint</a:t>
            </a:r>
            <a:endParaRPr lang="ro-RO" dirty="0">
              <a:solidFill>
                <a:srgbClr val="002060"/>
              </a:solidFill>
            </a:endParaRPr>
          </a:p>
        </p:txBody>
      </p:sp>
      <p:cxnSp>
        <p:nvCxnSpPr>
          <p:cNvPr id="15" name="Conector drept cu săgeată 14"/>
          <p:cNvCxnSpPr/>
          <p:nvPr/>
        </p:nvCxnSpPr>
        <p:spPr>
          <a:xfrm flipV="1">
            <a:off x="5857884" y="1571612"/>
            <a:ext cx="928694" cy="428628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reptunghi rotunjit 19"/>
          <p:cNvSpPr/>
          <p:nvPr/>
        </p:nvSpPr>
        <p:spPr>
          <a:xfrm>
            <a:off x="2714612" y="3571876"/>
            <a:ext cx="6286544" cy="328612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21" name="Conector drept cu săgeată 20"/>
          <p:cNvCxnSpPr/>
          <p:nvPr/>
        </p:nvCxnSpPr>
        <p:spPr>
          <a:xfrm flipV="1">
            <a:off x="5214942" y="4214818"/>
            <a:ext cx="2928958" cy="157163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572396" y="3071810"/>
            <a:ext cx="142876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</a:t>
            </a:r>
            <a:r>
              <a:rPr lang="hu-HU" dirty="0" smtClean="0"/>
              <a:t>á</a:t>
            </a:r>
            <a:r>
              <a:rPr lang="en-US" dirty="0" err="1" smtClean="0"/>
              <a:t>lis</a:t>
            </a:r>
            <a:r>
              <a:rPr lang="hu-HU" dirty="0" smtClean="0"/>
              <a:t> </a:t>
            </a:r>
            <a:r>
              <a:rPr lang="hu-HU" b="1" dirty="0" smtClean="0">
                <a:solidFill>
                  <a:srgbClr val="FFFF00"/>
                </a:solidFill>
              </a:rPr>
              <a:t>a,b,x,y</a:t>
            </a:r>
            <a:r>
              <a:rPr lang="hu-HU" dirty="0" smtClean="0"/>
              <a:t> változó</a:t>
            </a:r>
            <a:endParaRPr lang="ro-RO" dirty="0"/>
          </a:p>
        </p:txBody>
      </p:sp>
      <p:sp>
        <p:nvSpPr>
          <p:cNvPr id="23" name="CasetăText 22"/>
          <p:cNvSpPr txBox="1"/>
          <p:nvPr/>
        </p:nvSpPr>
        <p:spPr>
          <a:xfrm>
            <a:off x="3214678" y="3643314"/>
            <a:ext cx="550072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Begin</a:t>
            </a:r>
          </a:p>
          <a:p>
            <a:endParaRPr lang="hu-HU" sz="1400" dirty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   Write(</a:t>
            </a:r>
            <a:r>
              <a:rPr lang="en-US" sz="1400" dirty="0" smtClean="0">
                <a:solidFill>
                  <a:schemeClr val="bg1"/>
                </a:solidFill>
              </a:rPr>
              <a:t>‘a=‘);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(a);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   </a:t>
            </a:r>
          </a:p>
          <a:p>
            <a:r>
              <a:rPr lang="hu-HU" sz="1400" dirty="0" smtClean="0">
                <a:solidFill>
                  <a:srgbClr val="FFFF00"/>
                </a:solidFill>
              </a:rPr>
              <a:t>  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(a</a:t>
            </a:r>
            <a:r>
              <a:rPr lang="hu-HU" sz="1400" dirty="0" smtClean="0">
                <a:solidFill>
                  <a:srgbClr val="FFFF00"/>
                </a:solidFill>
              </a:rPr>
              <a:t>,b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endParaRPr lang="hu-HU" sz="1400" dirty="0" smtClean="0">
              <a:solidFill>
                <a:srgbClr val="FFFF00"/>
              </a:solidFill>
            </a:endParaRPr>
          </a:p>
          <a:p>
            <a:r>
              <a:rPr lang="hu-HU" sz="1400" dirty="0" smtClean="0"/>
              <a:t>   </a:t>
            </a:r>
            <a:r>
              <a:rPr lang="en-US" sz="1400" dirty="0" smtClean="0">
                <a:solidFill>
                  <a:schemeClr val="bg1"/>
                </a:solidFill>
              </a:rPr>
              <a:t>Write(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Write(</a:t>
            </a:r>
            <a:r>
              <a:rPr lang="en-US" sz="1400" dirty="0" smtClean="0">
                <a:solidFill>
                  <a:schemeClr val="bg1"/>
                </a:solidFill>
              </a:rPr>
              <a:t>‘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b,b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rgbClr val="FFFF00"/>
                </a:solidFill>
              </a:rPr>
              <a:t>  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5,b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</a:p>
          <a:p>
            <a:r>
              <a:rPr lang="hu-HU" sz="1400" dirty="0" smtClean="0"/>
              <a:t>    </a:t>
            </a:r>
            <a:r>
              <a:rPr lang="en-US" sz="1400" dirty="0" smtClean="0">
                <a:solidFill>
                  <a:schemeClr val="bg1"/>
                </a:solidFill>
              </a:rPr>
              <a:t>Write(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    Write(</a:t>
            </a:r>
            <a:r>
              <a:rPr lang="en-US" sz="1400" dirty="0" smtClean="0">
                <a:solidFill>
                  <a:schemeClr val="bg1"/>
                </a:solidFill>
              </a:rPr>
              <a:t>‘</a:t>
            </a:r>
            <a:r>
              <a:rPr lang="hu-HU" sz="1400" dirty="0" smtClean="0">
                <a:solidFill>
                  <a:schemeClr val="bg1"/>
                </a:solidFill>
              </a:rPr>
              <a:t>x</a:t>
            </a:r>
            <a:r>
              <a:rPr lang="en-US" sz="1400" dirty="0" smtClean="0">
                <a:solidFill>
                  <a:schemeClr val="bg1"/>
                </a:solidFill>
              </a:rPr>
              <a:t>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hu-HU" sz="1400" dirty="0" smtClean="0">
                <a:solidFill>
                  <a:schemeClr val="bg1"/>
                </a:solidFill>
              </a:rPr>
              <a:t>x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    Write(</a:t>
            </a:r>
            <a:r>
              <a:rPr lang="en-US" sz="1400" dirty="0" smtClean="0">
                <a:solidFill>
                  <a:schemeClr val="bg1"/>
                </a:solidFill>
              </a:rPr>
              <a:t>‘</a:t>
            </a:r>
            <a:r>
              <a:rPr lang="hu-HU" sz="1400" dirty="0" smtClean="0">
                <a:solidFill>
                  <a:schemeClr val="bg1"/>
                </a:solidFill>
              </a:rPr>
              <a:t>y</a:t>
            </a:r>
            <a:r>
              <a:rPr lang="en-US" sz="1400" dirty="0" smtClean="0">
                <a:solidFill>
                  <a:schemeClr val="bg1"/>
                </a:solidFill>
              </a:rPr>
              <a:t>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hu-HU" sz="1400" dirty="0" smtClean="0">
                <a:solidFill>
                  <a:schemeClr val="bg1"/>
                </a:solidFill>
              </a:rPr>
              <a:t>y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rgbClr val="FFFF00"/>
                </a:solidFill>
              </a:rPr>
              <a:t>   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x,b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r>
              <a:rPr lang="hu-HU" sz="1400" dirty="0" smtClean="0">
                <a:solidFill>
                  <a:srgbClr val="FFFF00"/>
                </a:solidFill>
              </a:rPr>
              <a:t>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x,y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r>
              <a:rPr lang="hu-HU" sz="1400" dirty="0" smtClean="0">
                <a:solidFill>
                  <a:srgbClr val="FFFF00"/>
                </a:solidFill>
              </a:rPr>
              <a:t>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5,x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r>
              <a:rPr lang="hu-HU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a,y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</a:p>
          <a:p>
            <a:r>
              <a:rPr lang="hu-HU" sz="1400" dirty="0" smtClean="0">
                <a:solidFill>
                  <a:srgbClr val="FFFF00"/>
                </a:solidFill>
              </a:rPr>
              <a:t>......</a:t>
            </a:r>
            <a:r>
              <a:rPr lang="en-US" sz="1400" dirty="0" smtClean="0">
                <a:solidFill>
                  <a:schemeClr val="bg1"/>
                </a:solidFill>
              </a:rPr>
              <a:t> Write(</a:t>
            </a:r>
            <a:r>
              <a:rPr lang="hu-HU" sz="1400" dirty="0" smtClean="0">
                <a:solidFill>
                  <a:schemeClr val="bg1"/>
                </a:solidFill>
              </a:rPr>
              <a:t>...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en-US" sz="1400" dirty="0" smtClean="0">
              <a:solidFill>
                <a:srgbClr val="FFFF00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End.</a:t>
            </a:r>
            <a:endParaRPr lang="ro-RO" sz="1400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143768" y="4500570"/>
            <a:ext cx="178595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Aktu</a:t>
            </a:r>
            <a:r>
              <a:rPr lang="hu-HU" dirty="0" smtClean="0"/>
              <a:t>ális</a:t>
            </a:r>
          </a:p>
          <a:p>
            <a:pPr algn="ctr"/>
            <a:r>
              <a:rPr lang="hu-HU" dirty="0" smtClean="0"/>
              <a:t> </a:t>
            </a:r>
            <a:r>
              <a:rPr lang="hu-HU" b="1" dirty="0" smtClean="0">
                <a:solidFill>
                  <a:srgbClr val="00B0F0"/>
                </a:solidFill>
              </a:rPr>
              <a:t>a, b, x, y</a:t>
            </a:r>
            <a:r>
              <a:rPr lang="hu-HU" dirty="0" smtClean="0">
                <a:solidFill>
                  <a:srgbClr val="00B0F0"/>
                </a:solidFill>
              </a:rPr>
              <a:t> </a:t>
            </a:r>
            <a:r>
              <a:rPr lang="hu-HU" dirty="0" smtClean="0"/>
              <a:t>paraméter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22407 C 0.05382 0.12083 0.11476 0.01759 0.13994 -0.023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62151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smtClean="0"/>
              <a:t>a:integer; </a:t>
            </a:r>
            <a:r>
              <a:rPr lang="en-US" b="1" dirty="0" err="1" smtClean="0">
                <a:solidFill>
                  <a:srgbClr val="FFFF00"/>
                </a:solidFill>
              </a:rPr>
              <a:t>var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b</a:t>
            </a:r>
            <a:r>
              <a:rPr lang="ro-RO" dirty="0" smtClean="0"/>
              <a:t>:</a:t>
            </a:r>
            <a:r>
              <a:rPr lang="ro-RO" dirty="0" err="1" smtClean="0"/>
              <a:t>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b:=a*a;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chemă logică: Operație manuală 5"/>
          <p:cNvSpPr/>
          <p:nvPr/>
        </p:nvSpPr>
        <p:spPr>
          <a:xfrm>
            <a:off x="350043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</a:t>
            </a:r>
            <a:endParaRPr lang="ro-RO" dirty="0"/>
          </a:p>
        </p:txBody>
      </p:sp>
      <p:sp>
        <p:nvSpPr>
          <p:cNvPr id="9" name="Oval 8"/>
          <p:cNvSpPr/>
          <p:nvPr/>
        </p:nvSpPr>
        <p:spPr>
          <a:xfrm>
            <a:off x="3643306" y="214290"/>
            <a:ext cx="428628" cy="428628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b</a:t>
            </a:r>
            <a:endParaRPr lang="ro-RO" dirty="0"/>
          </a:p>
        </p:txBody>
      </p:sp>
      <p:sp>
        <p:nvSpPr>
          <p:cNvPr id="10" name="Dreptunghi rotunjit 9"/>
          <p:cNvSpPr/>
          <p:nvPr/>
        </p:nvSpPr>
        <p:spPr>
          <a:xfrm>
            <a:off x="357158" y="-24"/>
            <a:ext cx="5572164" cy="928670"/>
          </a:xfrm>
          <a:prstGeom prst="roundRect">
            <a:avLst>
              <a:gd name="adj" fmla="val 9353"/>
            </a:avLst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 smtClean="0"/>
          </a:p>
          <a:p>
            <a:pPr algn="r"/>
            <a:r>
              <a:rPr lang="hu-HU" dirty="0" smtClean="0"/>
              <a:t>Deklaratív rész: </a:t>
            </a:r>
          </a:p>
          <a:p>
            <a:r>
              <a:rPr lang="hu-HU" dirty="0" smtClean="0"/>
              <a:t>Globális változók: var </a:t>
            </a:r>
            <a:r>
              <a:rPr lang="hu-HU" dirty="0" smtClean="0"/>
              <a:t>b</a:t>
            </a:r>
            <a:r>
              <a:rPr lang="hu-HU" dirty="0" smtClean="0"/>
              <a:t>: integer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ro-RO" dirty="0"/>
          </a:p>
        </p:txBody>
      </p:sp>
      <p:sp>
        <p:nvSpPr>
          <p:cNvPr id="11" name="Dreptunghi rotunjit 10"/>
          <p:cNvSpPr/>
          <p:nvPr/>
        </p:nvSpPr>
        <p:spPr>
          <a:xfrm>
            <a:off x="785786" y="857232"/>
            <a:ext cx="7500990" cy="278608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12" name="Conector drept cu săgeată 11"/>
          <p:cNvCxnSpPr/>
          <p:nvPr/>
        </p:nvCxnSpPr>
        <p:spPr>
          <a:xfrm flipV="1">
            <a:off x="4500562" y="1142984"/>
            <a:ext cx="2071702" cy="857256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reptunghi 12"/>
          <p:cNvSpPr/>
          <p:nvPr/>
        </p:nvSpPr>
        <p:spPr>
          <a:xfrm>
            <a:off x="6572264" y="642918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b="1" dirty="0" smtClean="0">
                <a:solidFill>
                  <a:srgbClr val="FFFF00"/>
                </a:solidFill>
              </a:rPr>
              <a:t>a </a:t>
            </a:r>
            <a:r>
              <a:rPr lang="hu-HU" dirty="0" smtClean="0"/>
              <a:t>paraméter</a:t>
            </a:r>
            <a:r>
              <a:rPr lang="en-US" dirty="0" smtClean="0"/>
              <a:t>, </a:t>
            </a:r>
            <a:r>
              <a:rPr lang="hu-HU" dirty="0" smtClean="0">
                <a:solidFill>
                  <a:srgbClr val="002060"/>
                </a:solidFill>
              </a:rPr>
              <a:t>értékszerint</a:t>
            </a:r>
            <a:endParaRPr lang="ro-RO" dirty="0">
              <a:solidFill>
                <a:srgbClr val="002060"/>
              </a:solidFill>
            </a:endParaRPr>
          </a:p>
        </p:txBody>
      </p:sp>
      <p:sp>
        <p:nvSpPr>
          <p:cNvPr id="14" name="Dreptunghi 13"/>
          <p:cNvSpPr/>
          <p:nvPr/>
        </p:nvSpPr>
        <p:spPr>
          <a:xfrm>
            <a:off x="6786578" y="1285860"/>
            <a:ext cx="23574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en-US" b="1" dirty="0" smtClean="0">
                <a:solidFill>
                  <a:srgbClr val="FFFF00"/>
                </a:solidFill>
              </a:rPr>
              <a:t>b</a:t>
            </a:r>
            <a:r>
              <a:rPr lang="hu-HU" b="1" dirty="0" smtClean="0">
                <a:solidFill>
                  <a:srgbClr val="FFFF00"/>
                </a:solidFill>
              </a:rPr>
              <a:t> </a:t>
            </a:r>
            <a:r>
              <a:rPr lang="hu-HU" dirty="0" smtClean="0"/>
              <a:t>paraméter, </a:t>
            </a:r>
            <a:r>
              <a:rPr lang="hu-HU" dirty="0" smtClean="0">
                <a:solidFill>
                  <a:srgbClr val="002060"/>
                </a:solidFill>
              </a:rPr>
              <a:t>címszerint</a:t>
            </a:r>
            <a:endParaRPr lang="ro-RO" dirty="0">
              <a:solidFill>
                <a:srgbClr val="002060"/>
              </a:solidFill>
            </a:endParaRPr>
          </a:p>
        </p:txBody>
      </p:sp>
      <p:cxnSp>
        <p:nvCxnSpPr>
          <p:cNvPr id="15" name="Conector drept cu săgeată 14"/>
          <p:cNvCxnSpPr/>
          <p:nvPr/>
        </p:nvCxnSpPr>
        <p:spPr>
          <a:xfrm flipV="1">
            <a:off x="5857884" y="1571612"/>
            <a:ext cx="928694" cy="428628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reptunghi rotunjit 19"/>
          <p:cNvSpPr/>
          <p:nvPr/>
        </p:nvSpPr>
        <p:spPr>
          <a:xfrm>
            <a:off x="2714612" y="3571876"/>
            <a:ext cx="6286544" cy="328612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21" name="Conector drept cu săgeată 20"/>
          <p:cNvCxnSpPr/>
          <p:nvPr/>
        </p:nvCxnSpPr>
        <p:spPr>
          <a:xfrm flipV="1">
            <a:off x="5214942" y="4214818"/>
            <a:ext cx="2928958" cy="157163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572396" y="3071810"/>
            <a:ext cx="142876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</a:t>
            </a:r>
            <a:r>
              <a:rPr lang="hu-HU" dirty="0" smtClean="0"/>
              <a:t>á</a:t>
            </a:r>
            <a:r>
              <a:rPr lang="en-US" dirty="0" err="1" smtClean="0"/>
              <a:t>lis</a:t>
            </a:r>
            <a:r>
              <a:rPr lang="hu-HU" dirty="0" smtClean="0"/>
              <a:t> </a:t>
            </a:r>
            <a:r>
              <a:rPr lang="hu-HU" b="1" dirty="0" smtClean="0">
                <a:solidFill>
                  <a:srgbClr val="FFFF00"/>
                </a:solidFill>
              </a:rPr>
              <a:t>b</a:t>
            </a:r>
            <a:r>
              <a:rPr lang="hu-HU" dirty="0" smtClean="0"/>
              <a:t> </a:t>
            </a:r>
            <a:r>
              <a:rPr lang="hu-HU" dirty="0" smtClean="0"/>
              <a:t>változó</a:t>
            </a:r>
            <a:endParaRPr lang="ro-RO" dirty="0"/>
          </a:p>
        </p:txBody>
      </p:sp>
      <p:sp>
        <p:nvSpPr>
          <p:cNvPr id="23" name="CasetăText 22"/>
          <p:cNvSpPr txBox="1"/>
          <p:nvPr/>
        </p:nvSpPr>
        <p:spPr>
          <a:xfrm>
            <a:off x="3214678" y="3643314"/>
            <a:ext cx="55007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Begin</a:t>
            </a:r>
          </a:p>
          <a:p>
            <a:r>
              <a:rPr lang="hu-HU" sz="1400" dirty="0" smtClean="0"/>
              <a:t> </a:t>
            </a:r>
            <a:r>
              <a:rPr lang="hu-HU" sz="1400" dirty="0" smtClean="0">
                <a:solidFill>
                  <a:schemeClr val="bg1"/>
                </a:solidFill>
              </a:rPr>
              <a:t>write(</a:t>
            </a:r>
            <a:r>
              <a:rPr lang="en-US" sz="1400" dirty="0" smtClean="0">
                <a:solidFill>
                  <a:schemeClr val="bg1"/>
                </a:solidFill>
              </a:rPr>
              <a:t>‘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b,b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endParaRPr lang="hu-HU" sz="1400" dirty="0" smtClean="0">
              <a:solidFill>
                <a:srgbClr val="FFFF00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Write(</a:t>
            </a:r>
            <a:r>
              <a:rPr lang="hu-HU" sz="1400" dirty="0" smtClean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End.</a:t>
            </a:r>
            <a:endParaRPr lang="ro-RO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22407 C 0.05382 0.12083 0.11476 0.01759 0.13994 -0.023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4323 -0.02451 -0.08646 -0.04925 -0.13507 -0.05388 C -0.18368 -0.05827 -0.26528 -0.03237 -0.29132 -0.02798 " pathEditMode="relative" ptsTypes="a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62151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smtClean="0"/>
              <a:t>a:integer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c:</a:t>
            </a:r>
            <a:r>
              <a:rPr lang="en-US" dirty="0" smtClean="0"/>
              <a:t>integer;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c:=a*a;</a:t>
            </a:r>
          </a:p>
          <a:p>
            <a:pPr algn="ctr"/>
            <a:r>
              <a:rPr lang="en-US" dirty="0" smtClean="0"/>
              <a:t>                write(c);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Schemă logică: Operație manuală 5"/>
          <p:cNvSpPr/>
          <p:nvPr/>
        </p:nvSpPr>
        <p:spPr>
          <a:xfrm>
            <a:off x="3357554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a</a:t>
            </a:r>
            <a:endParaRPr lang="ro-RO" dirty="0"/>
          </a:p>
        </p:txBody>
      </p:sp>
      <p:sp>
        <p:nvSpPr>
          <p:cNvPr id="9" name="Oval 8"/>
          <p:cNvSpPr/>
          <p:nvPr/>
        </p:nvSpPr>
        <p:spPr>
          <a:xfrm>
            <a:off x="3071802" y="2214554"/>
            <a:ext cx="428628" cy="428628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0" name="Dreptunghi rotunjit 11"/>
          <p:cNvSpPr/>
          <p:nvPr/>
        </p:nvSpPr>
        <p:spPr>
          <a:xfrm>
            <a:off x="214282" y="-45856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a,</a:t>
            </a:r>
            <a:r>
              <a:rPr lang="hu-HU" dirty="0" smtClean="0">
                <a:solidFill>
                  <a:srgbClr val="FF0000"/>
                </a:solidFill>
              </a:rPr>
              <a:t>c</a:t>
            </a:r>
            <a:r>
              <a:rPr lang="hu-HU" dirty="0" smtClean="0"/>
              <a:t>:integer; </a:t>
            </a:r>
            <a:endParaRPr lang="ro-RO" dirty="0"/>
          </a:p>
        </p:txBody>
      </p:sp>
      <p:sp>
        <p:nvSpPr>
          <p:cNvPr id="12" name="Dreptunghi rotunjit 10"/>
          <p:cNvSpPr/>
          <p:nvPr/>
        </p:nvSpPr>
        <p:spPr>
          <a:xfrm>
            <a:off x="785786" y="857232"/>
            <a:ext cx="7500990" cy="278608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4716016" y="1887098"/>
            <a:ext cx="2304256" cy="726350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églalap 13"/>
          <p:cNvSpPr/>
          <p:nvPr/>
        </p:nvSpPr>
        <p:spPr>
          <a:xfrm>
            <a:off x="6986598" y="1116220"/>
            <a:ext cx="2232248" cy="744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lokális </a:t>
            </a:r>
            <a:r>
              <a:rPr lang="hu-HU" sz="2400" dirty="0" smtClean="0">
                <a:solidFill>
                  <a:srgbClr val="FFFF00"/>
                </a:solidFill>
              </a:rPr>
              <a:t>c</a:t>
            </a:r>
            <a:r>
              <a:rPr lang="hu-HU" dirty="0" smtClean="0"/>
              <a:t> paraméter, csak itt látható</a:t>
            </a:r>
          </a:p>
        </p:txBody>
      </p:sp>
      <p:cxnSp>
        <p:nvCxnSpPr>
          <p:cNvPr id="16" name="Egyenes összekötő nyíllal 15"/>
          <p:cNvCxnSpPr/>
          <p:nvPr/>
        </p:nvCxnSpPr>
        <p:spPr>
          <a:xfrm flipV="1">
            <a:off x="5292080" y="857232"/>
            <a:ext cx="1512168" cy="928695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églalap 16"/>
          <p:cNvSpPr/>
          <p:nvPr/>
        </p:nvSpPr>
        <p:spPr>
          <a:xfrm>
            <a:off x="6500826" y="0"/>
            <a:ext cx="2499158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sz="2000" dirty="0" smtClean="0">
                <a:solidFill>
                  <a:srgbClr val="FFFF00"/>
                </a:solidFill>
              </a:rPr>
              <a:t>a</a:t>
            </a:r>
            <a:r>
              <a:rPr lang="hu-HU" dirty="0" smtClean="0"/>
              <a:t> paraméter</a:t>
            </a:r>
            <a:r>
              <a:rPr lang="hu-HU" dirty="0" smtClean="0"/>
              <a:t>, értékszerint</a:t>
            </a:r>
            <a:endParaRPr lang="hu-HU" dirty="0"/>
          </a:p>
        </p:txBody>
      </p:sp>
      <p:sp>
        <p:nvSpPr>
          <p:cNvPr id="15" name="Dreptunghi rotunjit 14"/>
          <p:cNvSpPr/>
          <p:nvPr/>
        </p:nvSpPr>
        <p:spPr>
          <a:xfrm>
            <a:off x="2714612" y="3571876"/>
            <a:ext cx="6286544" cy="328612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cxnSp>
        <p:nvCxnSpPr>
          <p:cNvPr id="18" name="Conector drept cu săgeată 17"/>
          <p:cNvCxnSpPr/>
          <p:nvPr/>
        </p:nvCxnSpPr>
        <p:spPr>
          <a:xfrm>
            <a:off x="4286248" y="571480"/>
            <a:ext cx="3857652" cy="364333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572264" y="3071810"/>
            <a:ext cx="2428892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</a:t>
            </a:r>
            <a:r>
              <a:rPr lang="hu-HU" dirty="0" smtClean="0"/>
              <a:t>á</a:t>
            </a:r>
            <a:r>
              <a:rPr lang="en-US" dirty="0" err="1" smtClean="0"/>
              <a:t>lis</a:t>
            </a:r>
            <a:r>
              <a:rPr lang="hu-HU" dirty="0" smtClean="0"/>
              <a:t> </a:t>
            </a:r>
            <a:r>
              <a:rPr lang="hu-HU" b="1" dirty="0" smtClean="0">
                <a:solidFill>
                  <a:srgbClr val="FFFF00"/>
                </a:solidFill>
              </a:rPr>
              <a:t>a </a:t>
            </a:r>
            <a:r>
              <a:rPr lang="hu-HU" dirty="0" smtClean="0"/>
              <a:t>változó</a:t>
            </a:r>
            <a:r>
              <a:rPr lang="hu-HU" dirty="0" smtClean="0"/>
              <a:t>, csak a c </a:t>
            </a:r>
            <a:r>
              <a:rPr lang="hu-HU" dirty="0" smtClean="0"/>
              <a:t>nem, aktuálisá változik</a:t>
            </a:r>
            <a:endParaRPr lang="ro-RO" dirty="0"/>
          </a:p>
        </p:txBody>
      </p:sp>
      <p:sp>
        <p:nvSpPr>
          <p:cNvPr id="20" name="CasetăText 19"/>
          <p:cNvSpPr txBox="1"/>
          <p:nvPr/>
        </p:nvSpPr>
        <p:spPr>
          <a:xfrm>
            <a:off x="3214678" y="3643314"/>
            <a:ext cx="550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Begin</a:t>
            </a:r>
          </a:p>
          <a:p>
            <a:r>
              <a:rPr lang="hu-HU" sz="1400" dirty="0" smtClean="0"/>
              <a:t> </a:t>
            </a:r>
            <a:r>
              <a:rPr lang="hu-HU" sz="1400" dirty="0" smtClean="0">
                <a:solidFill>
                  <a:schemeClr val="bg1"/>
                </a:solidFill>
              </a:rPr>
              <a:t>write(</a:t>
            </a:r>
            <a:r>
              <a:rPr lang="en-US" sz="1400" dirty="0" smtClean="0">
                <a:solidFill>
                  <a:schemeClr val="bg1"/>
                </a:solidFill>
              </a:rPr>
              <a:t>‘</a:t>
            </a:r>
            <a:r>
              <a:rPr lang="hu-HU" sz="1400" dirty="0" smtClean="0">
                <a:solidFill>
                  <a:schemeClr val="bg1"/>
                </a:solidFill>
              </a:rPr>
              <a:t>a</a:t>
            </a:r>
            <a:r>
              <a:rPr lang="en-US" sz="1400" dirty="0" smtClean="0">
                <a:solidFill>
                  <a:schemeClr val="bg1"/>
                </a:solidFill>
              </a:rPr>
              <a:t>=‘);</a:t>
            </a:r>
            <a:r>
              <a:rPr lang="en-US" sz="1400" dirty="0" err="1" smtClean="0">
                <a:solidFill>
                  <a:schemeClr val="bg1"/>
                </a:solidFill>
              </a:rPr>
              <a:t>readln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hu-HU" sz="1400" dirty="0" smtClean="0">
                <a:solidFill>
                  <a:srgbClr val="FF0000"/>
                </a:solidFill>
              </a:rPr>
              <a:t>a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r>
              <a:rPr lang="en-US" sz="1400" dirty="0" err="1" smtClean="0">
                <a:solidFill>
                  <a:srgbClr val="FFFF00"/>
                </a:solidFill>
              </a:rPr>
              <a:t>Negyzetre</a:t>
            </a:r>
            <a:r>
              <a:rPr lang="en-US" sz="1400" dirty="0" smtClean="0">
                <a:solidFill>
                  <a:srgbClr val="FFFF00"/>
                </a:solidFill>
              </a:rPr>
              <a:t>(</a:t>
            </a:r>
            <a:r>
              <a:rPr lang="hu-HU" sz="1400" dirty="0" smtClean="0">
                <a:solidFill>
                  <a:srgbClr val="FFFF00"/>
                </a:solidFill>
              </a:rPr>
              <a:t>a</a:t>
            </a:r>
            <a:r>
              <a:rPr lang="en-US" sz="1400" dirty="0" smtClean="0">
                <a:solidFill>
                  <a:srgbClr val="FFFF00"/>
                </a:solidFill>
              </a:rPr>
              <a:t>);</a:t>
            </a:r>
            <a:endParaRPr lang="hu-HU" sz="1400" dirty="0" smtClean="0">
              <a:solidFill>
                <a:srgbClr val="FFFF00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                             </a:t>
            </a:r>
            <a:r>
              <a:rPr lang="en-US" sz="1400" dirty="0" smtClean="0">
                <a:solidFill>
                  <a:schemeClr val="bg1"/>
                </a:solidFill>
              </a:rPr>
              <a:t>Write(</a:t>
            </a:r>
            <a:r>
              <a:rPr lang="hu-HU" sz="1400" dirty="0" smtClean="0">
                <a:solidFill>
                  <a:srgbClr val="FF0000"/>
                </a:solidFill>
              </a:rPr>
              <a:t>a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  <a:endParaRPr lang="hu-HU" sz="1400" dirty="0" smtClean="0">
              <a:solidFill>
                <a:schemeClr val="bg1"/>
              </a:solidFill>
            </a:endParaRPr>
          </a:p>
          <a:p>
            <a:endParaRPr lang="hu-HU" sz="1400" dirty="0" smtClean="0">
              <a:solidFill>
                <a:schemeClr val="bg1"/>
              </a:solidFill>
            </a:endParaRPr>
          </a:p>
          <a:p>
            <a:r>
              <a:rPr lang="hu-HU" sz="1400" dirty="0" smtClean="0">
                <a:solidFill>
                  <a:schemeClr val="bg1"/>
                </a:solidFill>
              </a:rPr>
              <a:t>End.</a:t>
            </a:r>
            <a:endParaRPr lang="ro-RO" sz="1400" dirty="0">
              <a:solidFill>
                <a:schemeClr val="bg1"/>
              </a:solidFill>
            </a:endParaRPr>
          </a:p>
        </p:txBody>
      </p:sp>
      <p:cxnSp>
        <p:nvCxnSpPr>
          <p:cNvPr id="22" name="Conector drept cu săgeată 21"/>
          <p:cNvCxnSpPr/>
          <p:nvPr/>
        </p:nvCxnSpPr>
        <p:spPr>
          <a:xfrm rot="10800000" flipV="1">
            <a:off x="4500562" y="0"/>
            <a:ext cx="714380" cy="2857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143504" y="0"/>
            <a:ext cx="857256" cy="6429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hiba</a:t>
            </a:r>
            <a:endParaRPr lang="ro-RO" dirty="0"/>
          </a:p>
        </p:txBody>
      </p:sp>
      <p:cxnSp>
        <p:nvCxnSpPr>
          <p:cNvPr id="27" name="Conector drept cu săgeată 26"/>
          <p:cNvCxnSpPr>
            <a:stCxn id="14" idx="2"/>
          </p:cNvCxnSpPr>
          <p:nvPr/>
        </p:nvCxnSpPr>
        <p:spPr>
          <a:xfrm rot="5400000">
            <a:off x="4624334" y="879306"/>
            <a:ext cx="2497360" cy="44594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reptunghi 27"/>
          <p:cNvSpPr/>
          <p:nvPr/>
        </p:nvSpPr>
        <p:spPr>
          <a:xfrm>
            <a:off x="3286116" y="4286256"/>
            <a:ext cx="100013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Write(</a:t>
            </a:r>
            <a:r>
              <a:rPr lang="hu-HU" sz="900" dirty="0" smtClean="0">
                <a:solidFill>
                  <a:schemeClr val="bg1"/>
                </a:solidFill>
              </a:rPr>
              <a:t>c</a:t>
            </a:r>
            <a:r>
              <a:rPr lang="en-US" sz="900" dirty="0" smtClean="0">
                <a:solidFill>
                  <a:schemeClr val="bg1"/>
                </a:solidFill>
              </a:rPr>
              <a:t>);</a:t>
            </a:r>
            <a:endParaRPr lang="ro-RO" sz="900" dirty="0"/>
          </a:p>
        </p:txBody>
      </p:sp>
      <p:cxnSp>
        <p:nvCxnSpPr>
          <p:cNvPr id="25" name="Conector drept 24"/>
          <p:cNvCxnSpPr/>
          <p:nvPr/>
        </p:nvCxnSpPr>
        <p:spPr>
          <a:xfrm rot="10800000" flipH="1" flipV="1">
            <a:off x="3428993" y="4407249"/>
            <a:ext cx="642942" cy="1647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cu săgeată 29"/>
          <p:cNvCxnSpPr>
            <a:stCxn id="19" idx="2"/>
          </p:cNvCxnSpPr>
          <p:nvPr/>
        </p:nvCxnSpPr>
        <p:spPr>
          <a:xfrm rot="10800000">
            <a:off x="4929190" y="4071943"/>
            <a:ext cx="1643074" cy="1785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22407 C 0.02761 0.20393 0.06251 0.18402 0.07691 0.1761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9" grpId="0" animBg="1"/>
      <p:bldP spid="23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62151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err="1" smtClean="0"/>
              <a:t>a,b:integer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0" name="Dreptunghi rotunjit 11"/>
          <p:cNvSpPr/>
          <p:nvPr/>
        </p:nvSpPr>
        <p:spPr>
          <a:xfrm>
            <a:off x="107504" y="0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</a:t>
            </a:r>
            <a:r>
              <a:rPr lang="hu-HU" dirty="0" smtClean="0"/>
              <a:t>a,b:integer</a:t>
            </a:r>
            <a:r>
              <a:rPr lang="hu-HU" dirty="0" smtClean="0"/>
              <a:t>; </a:t>
            </a:r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5076056" y="1067267"/>
            <a:ext cx="2160240" cy="91786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 flipV="1">
            <a:off x="5286380" y="1357298"/>
            <a:ext cx="1949916" cy="627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5283396" y="1142984"/>
            <a:ext cx="2096916" cy="914155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 15"/>
          <p:cNvSpPr/>
          <p:nvPr/>
        </p:nvSpPr>
        <p:spPr>
          <a:xfrm>
            <a:off x="6715140" y="0"/>
            <a:ext cx="2428860" cy="1142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</a:t>
            </a:r>
            <a:r>
              <a:rPr lang="hu-HU" dirty="0" smtClean="0"/>
              <a:t> paraméter</a:t>
            </a:r>
            <a:r>
              <a:rPr lang="hu-HU" dirty="0" smtClean="0"/>
              <a:t>, cimszerint</a:t>
            </a:r>
            <a:endParaRPr lang="hu-HU" dirty="0"/>
          </a:p>
        </p:txBody>
      </p:sp>
      <p:cxnSp>
        <p:nvCxnSpPr>
          <p:cNvPr id="19" name="Egyenes összekötő nyíllal 18"/>
          <p:cNvCxnSpPr/>
          <p:nvPr/>
        </p:nvCxnSpPr>
        <p:spPr>
          <a:xfrm>
            <a:off x="4536281" y="2492896"/>
            <a:ext cx="2844031" cy="648072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églalap 20"/>
          <p:cNvSpPr/>
          <p:nvPr/>
        </p:nvSpPr>
        <p:spPr>
          <a:xfrm>
            <a:off x="7429520" y="2816932"/>
            <a:ext cx="1606976" cy="826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Lokális </a:t>
            </a:r>
            <a:r>
              <a:rPr lang="hu-HU" sz="2800" dirty="0" smtClean="0">
                <a:solidFill>
                  <a:srgbClr val="FFFF00"/>
                </a:solidFill>
              </a:rPr>
              <a:t>x </a:t>
            </a:r>
            <a:r>
              <a:rPr lang="hu-HU" dirty="0" smtClean="0"/>
              <a:t>paraméter</a:t>
            </a:r>
            <a:endParaRPr lang="hu-HU" dirty="0"/>
          </a:p>
        </p:txBody>
      </p:sp>
      <p:sp>
        <p:nvSpPr>
          <p:cNvPr id="22" name="Ellipszis 21"/>
          <p:cNvSpPr/>
          <p:nvPr/>
        </p:nvSpPr>
        <p:spPr>
          <a:xfrm>
            <a:off x="2071670" y="2492896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x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17" name="Dreptunghi rotunjit 16"/>
          <p:cNvSpPr/>
          <p:nvPr/>
        </p:nvSpPr>
        <p:spPr>
          <a:xfrm>
            <a:off x="292892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8" name="CasetăText 17"/>
          <p:cNvSpPr txBox="1"/>
          <p:nvPr/>
        </p:nvSpPr>
        <p:spPr>
          <a:xfrm>
            <a:off x="4143372" y="3995678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20" name="Oval 19"/>
          <p:cNvSpPr/>
          <p:nvPr/>
        </p:nvSpPr>
        <p:spPr>
          <a:xfrm>
            <a:off x="2285984" y="-24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Schemă logică: Operație manuală 22"/>
          <p:cNvSpPr/>
          <p:nvPr/>
        </p:nvSpPr>
        <p:spPr>
          <a:xfrm>
            <a:off x="3286116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22" grpId="0" animBg="1"/>
      <p:bldP spid="20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000100" y="1142984"/>
            <a:ext cx="728667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err="1" smtClean="0"/>
              <a:t>a,b:integer</a:t>
            </a:r>
            <a:r>
              <a:rPr lang="en-US" dirty="0" smtClean="0"/>
              <a:t>;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  <a:endParaRPr lang="en-US" dirty="0" smtClean="0"/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0" name="Dreptunghi rotunjit 11" hidden="1"/>
          <p:cNvSpPr/>
          <p:nvPr/>
        </p:nvSpPr>
        <p:spPr>
          <a:xfrm>
            <a:off x="107504" y="0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</a:t>
            </a:r>
            <a:r>
              <a:rPr lang="hu-HU" dirty="0" smtClean="0"/>
              <a:t>a,b:integer;</a:t>
            </a:r>
            <a:endParaRPr lang="en-US" dirty="0" smtClean="0"/>
          </a:p>
          <a:p>
            <a:pPr algn="ctr"/>
            <a:r>
              <a:rPr lang="en-US" dirty="0" smtClean="0"/>
              <a:t>x:real;</a:t>
            </a:r>
            <a:r>
              <a:rPr lang="hu-HU" dirty="0" smtClean="0"/>
              <a:t> </a:t>
            </a:r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4572000" y="1214422"/>
            <a:ext cx="2160240" cy="91786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 flipV="1">
            <a:off x="5286380" y="1357298"/>
            <a:ext cx="1949916" cy="627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4903976" y="1214422"/>
            <a:ext cx="2096916" cy="914155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 15"/>
          <p:cNvSpPr/>
          <p:nvPr/>
        </p:nvSpPr>
        <p:spPr>
          <a:xfrm>
            <a:off x="6715140" y="0"/>
            <a:ext cx="2428860" cy="1142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</a:t>
            </a:r>
            <a:r>
              <a:rPr lang="hu-HU" dirty="0" smtClean="0"/>
              <a:t> </a:t>
            </a:r>
            <a:r>
              <a:rPr lang="hu-HU" dirty="0" smtClean="0"/>
              <a:t>paraméterek</a:t>
            </a:r>
            <a:r>
              <a:rPr lang="en-US" dirty="0" smtClean="0"/>
              <a:t> </a:t>
            </a:r>
            <a:r>
              <a:rPr lang="hu-HU" dirty="0" smtClean="0"/>
              <a:t>értékszerintiek, </a:t>
            </a:r>
            <a:r>
              <a:rPr lang="en-US" b="1" dirty="0" smtClean="0">
                <a:solidFill>
                  <a:srgbClr val="FFFF00"/>
                </a:solidFill>
              </a:rPr>
              <a:t>x</a:t>
            </a:r>
            <a:r>
              <a:rPr lang="en-US" dirty="0" smtClean="0"/>
              <a:t> </a:t>
            </a:r>
            <a:r>
              <a:rPr lang="hu-HU" dirty="0" smtClean="0"/>
              <a:t>cimszerinti</a:t>
            </a:r>
            <a:endParaRPr lang="hu-HU" dirty="0"/>
          </a:p>
        </p:txBody>
      </p:sp>
      <p:sp>
        <p:nvSpPr>
          <p:cNvPr id="22" name="Ellipszis 21"/>
          <p:cNvSpPr/>
          <p:nvPr/>
        </p:nvSpPr>
        <p:spPr>
          <a:xfrm>
            <a:off x="2071670" y="2492896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 smtClean="0">
                <a:solidFill>
                  <a:srgbClr val="FF0000"/>
                </a:solidFill>
                <a:sym typeface="Wingdings"/>
              </a:rPr>
              <a:t></a:t>
            </a:r>
            <a:endParaRPr lang="hu-HU" sz="3600" b="1" dirty="0">
              <a:solidFill>
                <a:srgbClr val="FF0000"/>
              </a:solidFill>
            </a:endParaRPr>
          </a:p>
        </p:txBody>
      </p:sp>
      <p:sp>
        <p:nvSpPr>
          <p:cNvPr id="17" name="Dreptunghi rotunjit 16"/>
          <p:cNvSpPr/>
          <p:nvPr/>
        </p:nvSpPr>
        <p:spPr>
          <a:xfrm>
            <a:off x="292892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8" name="CasetăText 17"/>
          <p:cNvSpPr txBox="1"/>
          <p:nvPr/>
        </p:nvSpPr>
        <p:spPr>
          <a:xfrm>
            <a:off x="4143372" y="3995678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write(x:5:2);</a:t>
            </a:r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20" name="Oval 19"/>
          <p:cNvSpPr/>
          <p:nvPr/>
        </p:nvSpPr>
        <p:spPr>
          <a:xfrm>
            <a:off x="2285984" y="-24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Schemă logică: Operație manuală 22"/>
          <p:cNvSpPr/>
          <p:nvPr/>
        </p:nvSpPr>
        <p:spPr>
          <a:xfrm>
            <a:off x="3286116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22" grpId="0" animBg="1"/>
      <p:bldP spid="20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000100" y="1142984"/>
            <a:ext cx="728667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real; </a:t>
            </a:r>
            <a:r>
              <a:rPr lang="en-US" dirty="0" err="1" smtClean="0"/>
              <a:t>a,b:integer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  <a:endParaRPr lang="en-US" dirty="0" smtClean="0"/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5" name="Schemă logică: Operație manuală 4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Oval 7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0" name="Dreptunghi rotunjit 11"/>
          <p:cNvSpPr/>
          <p:nvPr/>
        </p:nvSpPr>
        <p:spPr>
          <a:xfrm>
            <a:off x="107504" y="0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</a:t>
            </a:r>
            <a:r>
              <a:rPr lang="hu-HU" dirty="0" smtClean="0"/>
              <a:t>a,b:integer;</a:t>
            </a:r>
            <a:endParaRPr lang="en-US" dirty="0" smtClean="0"/>
          </a:p>
          <a:p>
            <a:pPr algn="ctr"/>
            <a:r>
              <a:rPr lang="en-US" dirty="0" smtClean="0"/>
              <a:t>x:real;</a:t>
            </a:r>
            <a:r>
              <a:rPr lang="hu-HU" dirty="0" smtClean="0"/>
              <a:t> </a:t>
            </a:r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4572000" y="1214422"/>
            <a:ext cx="2160240" cy="91786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 flipV="1">
            <a:off x="5286380" y="1357298"/>
            <a:ext cx="1949916" cy="627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4903976" y="1214422"/>
            <a:ext cx="2096916" cy="914155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 15"/>
          <p:cNvSpPr/>
          <p:nvPr/>
        </p:nvSpPr>
        <p:spPr>
          <a:xfrm>
            <a:off x="6715140" y="0"/>
            <a:ext cx="2428860" cy="1142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</a:t>
            </a:r>
            <a:r>
              <a:rPr lang="hu-HU" dirty="0" smtClean="0"/>
              <a:t> </a:t>
            </a:r>
            <a:r>
              <a:rPr lang="hu-HU" dirty="0" smtClean="0"/>
              <a:t>paraméterek</a:t>
            </a:r>
            <a:r>
              <a:rPr lang="en-US" dirty="0" smtClean="0"/>
              <a:t> </a:t>
            </a:r>
            <a:r>
              <a:rPr lang="hu-HU" dirty="0" smtClean="0"/>
              <a:t>értékszerintiek, </a:t>
            </a:r>
            <a:r>
              <a:rPr lang="en-US" b="1" dirty="0" smtClean="0">
                <a:solidFill>
                  <a:srgbClr val="FFFF00"/>
                </a:solidFill>
              </a:rPr>
              <a:t>x</a:t>
            </a:r>
            <a:r>
              <a:rPr lang="en-US" dirty="0" smtClean="0"/>
              <a:t> </a:t>
            </a:r>
            <a:r>
              <a:rPr lang="hu-HU" dirty="0" smtClean="0"/>
              <a:t>cimszerinti</a:t>
            </a:r>
            <a:endParaRPr lang="hu-HU" dirty="0"/>
          </a:p>
        </p:txBody>
      </p:sp>
      <p:sp>
        <p:nvSpPr>
          <p:cNvPr id="22" name="Ellipszis 21"/>
          <p:cNvSpPr/>
          <p:nvPr/>
        </p:nvSpPr>
        <p:spPr>
          <a:xfrm>
            <a:off x="2071670" y="2492896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 smtClean="0">
                <a:solidFill>
                  <a:srgbClr val="FF0000"/>
                </a:solidFill>
                <a:sym typeface="Wingdings"/>
              </a:rPr>
              <a:t></a:t>
            </a:r>
            <a:endParaRPr lang="hu-HU" sz="3600" b="1" dirty="0">
              <a:solidFill>
                <a:srgbClr val="FF0000"/>
              </a:solidFill>
            </a:endParaRPr>
          </a:p>
        </p:txBody>
      </p:sp>
      <p:sp>
        <p:nvSpPr>
          <p:cNvPr id="17" name="Dreptunghi rotunjit 16"/>
          <p:cNvSpPr/>
          <p:nvPr/>
        </p:nvSpPr>
        <p:spPr>
          <a:xfrm>
            <a:off x="292892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8" name="CasetăText 17"/>
          <p:cNvSpPr txBox="1"/>
          <p:nvPr/>
        </p:nvSpPr>
        <p:spPr>
          <a:xfrm>
            <a:off x="4143372" y="3995678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write(x:5:2);</a:t>
            </a:r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20" name="Oval 19"/>
          <p:cNvSpPr/>
          <p:nvPr/>
        </p:nvSpPr>
        <p:spPr>
          <a:xfrm>
            <a:off x="2285984" y="-24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Schemă logică: Operație manuală 22"/>
          <p:cNvSpPr/>
          <p:nvPr/>
        </p:nvSpPr>
        <p:spPr>
          <a:xfrm>
            <a:off x="3286116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22" grpId="0" animBg="1"/>
      <p:bldP spid="20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7429552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real; </a:t>
            </a:r>
            <a:r>
              <a:rPr lang="en-US" dirty="0" err="1" smtClean="0"/>
              <a:t>a,b:integer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dirty="0" smtClean="0"/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rotunjit 11"/>
          <p:cNvSpPr/>
          <p:nvPr/>
        </p:nvSpPr>
        <p:spPr>
          <a:xfrm>
            <a:off x="214282" y="-45856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a,b,</a:t>
            </a:r>
            <a:r>
              <a:rPr lang="hu-HU" dirty="0" smtClean="0">
                <a:solidFill>
                  <a:srgbClr val="FF0000"/>
                </a:solidFill>
              </a:rPr>
              <a:t>x</a:t>
            </a:r>
            <a:r>
              <a:rPr lang="hu-HU" dirty="0" smtClean="0"/>
              <a:t>:integer</a:t>
            </a:r>
            <a:r>
              <a:rPr lang="hu-HU" dirty="0" smtClean="0"/>
              <a:t>;</a:t>
            </a:r>
            <a:endParaRPr lang="en-US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:real;</a:t>
            </a:r>
            <a:r>
              <a:rPr lang="hu-HU" dirty="0" smtClean="0"/>
              <a:t> </a:t>
            </a:r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5508104" y="1142984"/>
            <a:ext cx="648072" cy="106188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5929322" y="382760"/>
            <a:ext cx="2315086" cy="760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x </a:t>
            </a:r>
            <a:r>
              <a:rPr lang="hu-HU" dirty="0" smtClean="0"/>
              <a:t>paraméter,</a:t>
            </a:r>
            <a:r>
              <a:rPr lang="hu-HU" dirty="0" err="1" smtClean="0"/>
              <a:t>cimszerint</a:t>
            </a:r>
            <a:endParaRPr lang="hu-HU" dirty="0"/>
          </a:p>
        </p:txBody>
      </p:sp>
      <p:cxnSp>
        <p:nvCxnSpPr>
          <p:cNvPr id="13" name="Egyenes összekötő nyíllal 12"/>
          <p:cNvCxnSpPr/>
          <p:nvPr/>
        </p:nvCxnSpPr>
        <p:spPr>
          <a:xfrm flipV="1">
            <a:off x="6156176" y="1357298"/>
            <a:ext cx="1080120" cy="847566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 15"/>
          <p:cNvSpPr/>
          <p:nvPr/>
        </p:nvSpPr>
        <p:spPr>
          <a:xfrm>
            <a:off x="7236296" y="1221546"/>
            <a:ext cx="1907704" cy="9833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 </a:t>
            </a:r>
            <a:r>
              <a:rPr lang="hu-HU" dirty="0" smtClean="0"/>
              <a:t>paraméter</a:t>
            </a:r>
            <a:r>
              <a:rPr lang="hu-HU" dirty="0" smtClean="0"/>
              <a:t>, </a:t>
            </a:r>
            <a:r>
              <a:rPr lang="hu-HU" sz="1000" dirty="0" smtClean="0"/>
              <a:t>értékszerint</a:t>
            </a:r>
            <a:endParaRPr lang="hu-HU" sz="1000" dirty="0"/>
          </a:p>
        </p:txBody>
      </p:sp>
      <p:sp>
        <p:nvSpPr>
          <p:cNvPr id="14" name="Dreptunghi rotunjit 13"/>
          <p:cNvSpPr/>
          <p:nvPr/>
        </p:nvSpPr>
        <p:spPr>
          <a:xfrm>
            <a:off x="292892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5" name="CasetăText 14"/>
          <p:cNvSpPr txBox="1"/>
          <p:nvPr/>
        </p:nvSpPr>
        <p:spPr>
          <a:xfrm>
            <a:off x="4143372" y="4112319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write(x:5:2);</a:t>
            </a:r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18" name="Ellipszis 21"/>
          <p:cNvSpPr/>
          <p:nvPr/>
        </p:nvSpPr>
        <p:spPr>
          <a:xfrm>
            <a:off x="2071670" y="2500306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dirty="0" smtClean="0">
                <a:solidFill>
                  <a:srgbClr val="FF0000"/>
                </a:solidFill>
                <a:sym typeface="Wingdings"/>
              </a:rPr>
              <a:t></a:t>
            </a:r>
            <a:endParaRPr lang="hu-HU" sz="3600" b="1" dirty="0">
              <a:solidFill>
                <a:srgbClr val="FF0000"/>
              </a:solidFill>
            </a:endParaRPr>
          </a:p>
        </p:txBody>
      </p:sp>
      <p:sp>
        <p:nvSpPr>
          <p:cNvPr id="19" name="Ellipszis 21"/>
          <p:cNvSpPr/>
          <p:nvPr/>
        </p:nvSpPr>
        <p:spPr>
          <a:xfrm>
            <a:off x="4643438" y="-71462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x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20" name="Schemă logică: Operație manuală 19"/>
          <p:cNvSpPr/>
          <p:nvPr/>
        </p:nvSpPr>
        <p:spPr>
          <a:xfrm>
            <a:off x="1857356" y="714356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1" name="Oval 20"/>
          <p:cNvSpPr/>
          <p:nvPr/>
        </p:nvSpPr>
        <p:spPr>
          <a:xfrm>
            <a:off x="785786" y="21429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143240" y="21429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Schemă logică: Operație manuală 22"/>
          <p:cNvSpPr/>
          <p:nvPr/>
        </p:nvSpPr>
        <p:spPr>
          <a:xfrm>
            <a:off x="3214678" y="785794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428728" y="1142984"/>
            <a:ext cx="7429552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</a:t>
            </a:r>
          </a:p>
          <a:p>
            <a:pPr algn="ctr"/>
            <a:endParaRPr lang="en-US" dirty="0"/>
          </a:p>
          <a:p>
            <a:pPr algn="ctr"/>
            <a:r>
              <a:rPr lang="ro-RO" dirty="0" err="1" smtClean="0"/>
              <a:t>Procedure</a:t>
            </a:r>
            <a:r>
              <a:rPr lang="ro-RO" dirty="0" smtClean="0"/>
              <a:t> </a:t>
            </a:r>
            <a:r>
              <a:rPr lang="ro-RO" dirty="0" err="1" smtClean="0"/>
              <a:t>negyzetre</a:t>
            </a:r>
            <a:r>
              <a:rPr lang="ro-RO" dirty="0" smtClean="0"/>
              <a:t>(</a:t>
            </a:r>
            <a:r>
              <a:rPr lang="en-US" dirty="0" smtClean="0"/>
              <a:t>a:integer;Var </a:t>
            </a:r>
            <a:r>
              <a:rPr lang="en-US" b="1" dirty="0" smtClean="0">
                <a:solidFill>
                  <a:srgbClr val="FFFF00"/>
                </a:solidFill>
              </a:rPr>
              <a:t>x:</a:t>
            </a:r>
            <a:r>
              <a:rPr lang="en-US" dirty="0" smtClean="0"/>
              <a:t>real;b:integer</a:t>
            </a:r>
            <a:r>
              <a:rPr lang="ro-RO" dirty="0" smtClean="0"/>
              <a:t>)</a:t>
            </a:r>
            <a:r>
              <a:rPr lang="en-US" dirty="0" smtClean="0"/>
              <a:t>;</a:t>
            </a:r>
          </a:p>
          <a:p>
            <a:pPr algn="ctr"/>
            <a:r>
              <a:rPr lang="en-US" dirty="0" smtClean="0"/>
              <a:t>Begin</a:t>
            </a:r>
          </a:p>
          <a:p>
            <a:pPr algn="ctr"/>
            <a:r>
              <a:rPr lang="en-US" dirty="0" smtClean="0"/>
              <a:t>             x:=-b/a;</a:t>
            </a:r>
          </a:p>
          <a:p>
            <a:pPr algn="ctr"/>
            <a:r>
              <a:rPr lang="en-US" dirty="0" smtClean="0"/>
              <a:t>                write(x:5:2);</a:t>
            </a:r>
          </a:p>
          <a:p>
            <a:pPr algn="ctr"/>
            <a:r>
              <a:rPr lang="en-US" dirty="0" smtClean="0"/>
              <a:t>End;</a:t>
            </a:r>
            <a:endParaRPr lang="ro-RO" dirty="0" smtClean="0"/>
          </a:p>
          <a:p>
            <a:pPr algn="ctr"/>
            <a:endParaRPr lang="ro-RO" dirty="0"/>
          </a:p>
        </p:txBody>
      </p:sp>
      <p:sp>
        <p:nvSpPr>
          <p:cNvPr id="7" name="Schemă logică: Operație manuală 6"/>
          <p:cNvSpPr/>
          <p:nvPr/>
        </p:nvSpPr>
        <p:spPr>
          <a:xfrm>
            <a:off x="4572000" y="928670"/>
            <a:ext cx="714380" cy="857256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rotunjit 11"/>
          <p:cNvSpPr/>
          <p:nvPr/>
        </p:nvSpPr>
        <p:spPr>
          <a:xfrm>
            <a:off x="214282" y="-45856"/>
            <a:ext cx="5715040" cy="857232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Deklaratív rész: Globális változók Var a,</a:t>
            </a:r>
            <a:r>
              <a:rPr lang="hu-HU" b="1" dirty="0" smtClean="0">
                <a:solidFill>
                  <a:srgbClr val="FF0000"/>
                </a:solidFill>
              </a:rPr>
              <a:t>x</a:t>
            </a:r>
            <a:r>
              <a:rPr lang="hu-HU" dirty="0" smtClean="0"/>
              <a:t>,b:integer</a:t>
            </a:r>
            <a:r>
              <a:rPr lang="hu-HU" dirty="0" smtClean="0"/>
              <a:t>;</a:t>
            </a:r>
            <a:endParaRPr lang="en-US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:real;</a:t>
            </a:r>
            <a:r>
              <a:rPr lang="hu-HU" dirty="0" smtClean="0"/>
              <a:t> </a:t>
            </a:r>
            <a:endParaRPr lang="ro-RO" dirty="0"/>
          </a:p>
        </p:txBody>
      </p:sp>
      <p:cxnSp>
        <p:nvCxnSpPr>
          <p:cNvPr id="3" name="Egyenes összekötő nyíllal 2"/>
          <p:cNvCxnSpPr/>
          <p:nvPr/>
        </p:nvCxnSpPr>
        <p:spPr>
          <a:xfrm flipV="1">
            <a:off x="4788024" y="225684"/>
            <a:ext cx="2580146" cy="1920282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>
            <a:off x="6084168" y="2393149"/>
            <a:ext cx="1284002" cy="1899947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6660232" y="1154378"/>
            <a:ext cx="707938" cy="991588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églalap 14"/>
          <p:cNvSpPr/>
          <p:nvPr/>
        </p:nvSpPr>
        <p:spPr>
          <a:xfrm>
            <a:off x="7368170" y="225684"/>
            <a:ext cx="16939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a,b </a:t>
            </a:r>
            <a:r>
              <a:rPr lang="hu-HU" dirty="0" smtClean="0"/>
              <a:t>paraméter,értékszerint</a:t>
            </a:r>
            <a:endParaRPr lang="en-US" dirty="0" smtClean="0"/>
          </a:p>
        </p:txBody>
      </p:sp>
      <p:sp>
        <p:nvSpPr>
          <p:cNvPr id="21" name="Téglalap 20"/>
          <p:cNvSpPr/>
          <p:nvPr/>
        </p:nvSpPr>
        <p:spPr>
          <a:xfrm>
            <a:off x="6726169" y="4293096"/>
            <a:ext cx="2417831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Formális </a:t>
            </a:r>
            <a:r>
              <a:rPr lang="hu-HU" dirty="0" smtClean="0">
                <a:solidFill>
                  <a:srgbClr val="FFFF00"/>
                </a:solidFill>
              </a:rPr>
              <a:t>x </a:t>
            </a:r>
            <a:r>
              <a:rPr lang="hu-HU" dirty="0" smtClean="0"/>
              <a:t>paraméter,</a:t>
            </a:r>
            <a:r>
              <a:rPr lang="hu-HU" dirty="0" err="1" smtClean="0"/>
              <a:t>cimszerint</a:t>
            </a:r>
            <a:endParaRPr lang="hu-HU" dirty="0"/>
          </a:p>
        </p:txBody>
      </p:sp>
      <p:sp>
        <p:nvSpPr>
          <p:cNvPr id="22" name="Ellipszis 21"/>
          <p:cNvSpPr/>
          <p:nvPr/>
        </p:nvSpPr>
        <p:spPr>
          <a:xfrm>
            <a:off x="1979712" y="2636912"/>
            <a:ext cx="720080" cy="70621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x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6" name="Ellipszis 21"/>
          <p:cNvSpPr/>
          <p:nvPr/>
        </p:nvSpPr>
        <p:spPr>
          <a:xfrm>
            <a:off x="5572132" y="0"/>
            <a:ext cx="714380" cy="737227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x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17" name="Dreptunghi rotunjit 16"/>
          <p:cNvSpPr/>
          <p:nvPr/>
        </p:nvSpPr>
        <p:spPr>
          <a:xfrm>
            <a:off x="1142976" y="3929066"/>
            <a:ext cx="6072230" cy="2928934"/>
          </a:xfrm>
          <a:prstGeom prst="roundRect">
            <a:avLst/>
          </a:prstGeom>
          <a:solidFill>
            <a:srgbClr val="4F81BD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  <p:sp>
        <p:nvSpPr>
          <p:cNvPr id="18" name="CasetăText 17"/>
          <p:cNvSpPr txBox="1"/>
          <p:nvPr/>
        </p:nvSpPr>
        <p:spPr>
          <a:xfrm>
            <a:off x="2357422" y="4112319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Begin</a:t>
            </a:r>
          </a:p>
          <a:p>
            <a:r>
              <a:rPr lang="hu-HU" dirty="0" smtClean="0"/>
              <a:t>Write(</a:t>
            </a:r>
            <a:r>
              <a:rPr lang="en-US" dirty="0" smtClean="0"/>
              <a:t>‘a=‘);</a:t>
            </a:r>
            <a:r>
              <a:rPr lang="en-US" dirty="0" err="1" smtClean="0"/>
              <a:t>readln</a:t>
            </a:r>
            <a:r>
              <a:rPr lang="en-US" dirty="0" smtClean="0"/>
              <a:t>(a);</a:t>
            </a:r>
          </a:p>
          <a:p>
            <a:endParaRPr lang="hu-HU" dirty="0"/>
          </a:p>
          <a:p>
            <a:r>
              <a:rPr lang="hu-HU" dirty="0" smtClean="0"/>
              <a:t>Write(</a:t>
            </a:r>
            <a:r>
              <a:rPr lang="en-US" dirty="0" smtClean="0"/>
              <a:t>‘</a:t>
            </a:r>
            <a:r>
              <a:rPr lang="ro-RO" dirty="0" smtClean="0"/>
              <a:t>b</a:t>
            </a:r>
            <a:r>
              <a:rPr lang="en-US" dirty="0" smtClean="0"/>
              <a:t>=‘);</a:t>
            </a:r>
            <a:r>
              <a:rPr lang="en-US" dirty="0" err="1" smtClean="0"/>
              <a:t>readln</a:t>
            </a:r>
            <a:r>
              <a:rPr lang="en-US" dirty="0" smtClean="0"/>
              <a:t>(</a:t>
            </a:r>
            <a:r>
              <a:rPr lang="ro-RO" dirty="0" smtClean="0"/>
              <a:t>b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Negyzetre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a</a:t>
            </a:r>
            <a:r>
              <a:rPr lang="hu-HU" dirty="0" smtClean="0">
                <a:solidFill>
                  <a:srgbClr val="00B0F0"/>
                </a:solidFill>
              </a:rPr>
              <a:t>,b</a:t>
            </a:r>
            <a:r>
              <a:rPr lang="en-US" dirty="0" smtClean="0">
                <a:solidFill>
                  <a:srgbClr val="FFFF00"/>
                </a:solidFill>
              </a:rPr>
              <a:t>);</a:t>
            </a:r>
            <a:endParaRPr lang="ro-RO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write(x:5:2);</a:t>
            </a:r>
            <a:endParaRPr lang="hu-HU" dirty="0" smtClean="0"/>
          </a:p>
          <a:p>
            <a:r>
              <a:rPr lang="hu-HU" dirty="0" smtClean="0"/>
              <a:t>End</a:t>
            </a:r>
            <a:r>
              <a:rPr lang="hu-HU" dirty="0" smtClean="0"/>
              <a:t>.</a:t>
            </a:r>
            <a:endParaRPr lang="ro-RO" dirty="0"/>
          </a:p>
        </p:txBody>
      </p:sp>
      <p:sp>
        <p:nvSpPr>
          <p:cNvPr id="19" name="Schemă logică: Operație manuală 18"/>
          <p:cNvSpPr/>
          <p:nvPr/>
        </p:nvSpPr>
        <p:spPr>
          <a:xfrm>
            <a:off x="2071670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0" name="Oval 19"/>
          <p:cNvSpPr/>
          <p:nvPr/>
        </p:nvSpPr>
        <p:spPr>
          <a:xfrm>
            <a:off x="857224" y="0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rgbClr val="FFFF00"/>
                </a:solidFill>
              </a:rPr>
              <a:t>a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285984" y="-24"/>
            <a:ext cx="357190" cy="35716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</a:rPr>
              <a:t>b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24" name="Schemă logică: Operație manuală 23"/>
          <p:cNvSpPr/>
          <p:nvPr/>
        </p:nvSpPr>
        <p:spPr>
          <a:xfrm>
            <a:off x="3286116" y="928670"/>
            <a:ext cx="714380" cy="857256"/>
          </a:xfrm>
          <a:prstGeom prst="flowChartManualOpe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6243 C 0.08455 0.20254 0.1665 0.34266 0.19931 0.39884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20842E-6 C 0.04966 0.02961 0.09931 0.05922 0.11997 0.07356 C 0.14063 0.08767 0.12188 0.0768 0.12362 0.08605 C 0.12535 0.09577 0.12935 0.12283 0.13056 0.13 " pathEditMode="relative" ptsTypes="aa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984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-0.04187 L -0.00972 0.1131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738</Words>
  <Application>Microsoft Office PowerPoint</Application>
  <PresentationFormat>Expunere pe ecran (4:3)</PresentationFormat>
  <Paragraphs>237</Paragraphs>
  <Slides>10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33</cp:revision>
  <dcterms:created xsi:type="dcterms:W3CDTF">2015-12-16T07:07:46Z</dcterms:created>
  <dcterms:modified xsi:type="dcterms:W3CDTF">2016-01-26T11:47:32Z</dcterms:modified>
</cp:coreProperties>
</file>